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10"/>
  </p:notesMasterIdLst>
  <p:sldIdLst>
    <p:sldId id="2561" r:id="rId3"/>
    <p:sldId id="2585" r:id="rId4"/>
    <p:sldId id="2587" r:id="rId5"/>
    <p:sldId id="2586" r:id="rId6"/>
    <p:sldId id="2591" r:id="rId7"/>
    <p:sldId id="291" r:id="rId8"/>
    <p:sldId id="259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3180F1"/>
    <a:srgbClr val="060504"/>
    <a:srgbClr val="FFFAF4"/>
    <a:srgbClr val="F2F1EC"/>
    <a:srgbClr val="F1F4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00" autoAdjust="0"/>
    <p:restoredTop sz="94660"/>
  </p:normalViewPr>
  <p:slideViewPr>
    <p:cSldViewPr snapToGrid="0">
      <p:cViewPr varScale="1">
        <p:scale>
          <a:sx n="104" d="100"/>
          <a:sy n="104" d="100"/>
        </p:scale>
        <p:origin x="666"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png>
</file>

<file path=ppt/media/image10.gif>
</file>

<file path=ppt/media/image2.sv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A11679-12E8-475C-A972-745CFBFA9353}" type="datetimeFigureOut">
              <a:t>5/6/2025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D6CC92-889E-4681-A213-7065CB06BC21}" type="slidenum">
              <a:t>‹#›</a:t>
            </a:fld>
            <a:endParaRPr lang="en-US"/>
          </a:p>
        </p:txBody>
      </p:sp>
    </p:spTree>
    <p:extLst>
      <p:ext uri="{BB962C8B-B14F-4D97-AF65-F5344CB8AC3E}">
        <p14:creationId xmlns:p14="http://schemas.microsoft.com/office/powerpoint/2010/main" val="1107131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Welcome to this presentation on the vital role of AI within the Penn HR landscape. Today, we’ll explore how AI can open up opportunities while also highlighting our responsibilities in its implementation. Let’s dive into the transformative potential of AI for human resources.
</a:t>
            </a:r>
          </a:p>
        </p:txBody>
      </p:sp>
      <p:sp>
        <p:nvSpPr>
          <p:cNvPr id="4" name="Slide Number Placeholder 3"/>
          <p:cNvSpPr>
            <a:spLocks noGrp="1"/>
          </p:cNvSpPr>
          <p:nvPr>
            <p:ph type="sldNum" sz="quarter" idx="5"/>
          </p:nvPr>
        </p:nvSpPr>
        <p:spPr/>
        <p:txBody>
          <a:bodyPr/>
          <a:lstStyle/>
          <a:p>
            <a:fld id="{B1D6CC92-889E-4681-A213-7065CB06BC21}" type="slidenum">
              <a:t>1</a:t>
            </a:fld>
            <a:endParaRPr lang="en-US"/>
          </a:p>
        </p:txBody>
      </p:sp>
    </p:spTree>
    <p:extLst>
      <p:ext uri="{BB962C8B-B14F-4D97-AF65-F5344CB8AC3E}">
        <p14:creationId xmlns:p14="http://schemas.microsoft.com/office/powerpoint/2010/main" val="8794737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A25129-3919-5FC1-6044-C813530B09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E5659E-82D2-192B-64CC-2D1EF44030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50890C-9F5E-98FB-9758-D8ED2E82D1CD}"/>
              </a:ext>
            </a:extLst>
          </p:cNvPr>
          <p:cNvSpPr>
            <a:spLocks noGrp="1"/>
          </p:cNvSpPr>
          <p:nvPr>
            <p:ph type="body" idx="1"/>
          </p:nvPr>
        </p:nvSpPr>
        <p:spPr/>
        <p:txBody>
          <a:bodyPr/>
          <a:lstStyle/>
          <a:p>
            <a:r>
              <a:rPr lang="en-US"/>
              <a:t>
---
This slide references information from the following file: https://penno365-my.sharepoint.com/personal/jgatens_upenn_edu/_layouts/15/Doc.aspx?sourcedoc=%7B86AF1ADD-D25E-4B4C-A9D7-83DF74FCA3FC%7D&amp;file=Revised%20Senior%20HR%20Leadership%20AI%20Talk%20Meeting%20Outline%2004072025.docx&amp;action=default&amp;mobileredirect=true&amp;DefaultItemOpen=1
Objective      Today: To establish a shared understanding of AI's relevance to HR and      initiate dialogue on a deliberate investment strategy.
Connects       to: "AI in HR offers potential however it must be approached       with caution, transparency, &amp; inclusivity."
</a:t>
            </a:r>
          </a:p>
        </p:txBody>
      </p:sp>
      <p:sp>
        <p:nvSpPr>
          <p:cNvPr id="4" name="Slide Number Placeholder 3">
            <a:extLst>
              <a:ext uri="{FF2B5EF4-FFF2-40B4-BE49-F238E27FC236}">
                <a16:creationId xmlns:a16="http://schemas.microsoft.com/office/drawing/2014/main" id="{BD6A7C3B-AF79-0D12-9739-57CD1E98B3B4}"/>
              </a:ext>
            </a:extLst>
          </p:cNvPr>
          <p:cNvSpPr>
            <a:spLocks noGrp="1"/>
          </p:cNvSpPr>
          <p:nvPr>
            <p:ph type="sldNum" sz="quarter" idx="5"/>
          </p:nvPr>
        </p:nvSpPr>
        <p:spPr/>
        <p:txBody>
          <a:bodyPr/>
          <a:lstStyle/>
          <a:p>
            <a:fld id="{B1D6CC92-889E-4681-A213-7065CB06BC21}" type="slidenum">
              <a:t>2</a:t>
            </a:fld>
            <a:endParaRPr lang="en-US"/>
          </a:p>
        </p:txBody>
      </p:sp>
    </p:spTree>
    <p:extLst>
      <p:ext uri="{BB962C8B-B14F-4D97-AF65-F5344CB8AC3E}">
        <p14:creationId xmlns:p14="http://schemas.microsoft.com/office/powerpoint/2010/main" val="34769734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311D1-8B60-044E-BC85-B8EDA292D0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02DE06-695E-3B0D-A867-7591B95FE1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A5138C-894E-D984-378B-2D426D9FF8C6}"/>
              </a:ext>
            </a:extLst>
          </p:cNvPr>
          <p:cNvSpPr>
            <a:spLocks noGrp="1"/>
          </p:cNvSpPr>
          <p:nvPr>
            <p:ph type="body" idx="1"/>
          </p:nvPr>
        </p:nvSpPr>
        <p:spPr/>
        <p:txBody>
          <a:bodyPr/>
          <a:lstStyle/>
          <a:p>
            <a:r>
              <a:rPr lang="en-US"/>
              <a:t>
---
This slide references information from the following file: https://penno365-my.sharepoint.com/personal/jgatens_upenn_edu/_layouts/15/Doc.aspx?sourcedoc=%7B86AF1ADD-D25E-4B4C-A9D7-83DF74FCA3FC%7D&amp;file=Revised%20Senior%20HR%20Leadership%20AI%20Talk%20Meeting%20Outline%2004072025.docx&amp;action=default&amp;mobileredirect=true&amp;DefaultItemOpen=1
Objective      Today: To establish a shared understanding of AI's relevance to HR and      initiate dialogue on a deliberate investment strategy.
Connects       to: "AI in HR offers potential however it must be approached       with caution, transparency, &amp; inclusivity."
</a:t>
            </a:r>
          </a:p>
        </p:txBody>
      </p:sp>
      <p:sp>
        <p:nvSpPr>
          <p:cNvPr id="4" name="Slide Number Placeholder 3">
            <a:extLst>
              <a:ext uri="{FF2B5EF4-FFF2-40B4-BE49-F238E27FC236}">
                <a16:creationId xmlns:a16="http://schemas.microsoft.com/office/drawing/2014/main" id="{D5980092-C180-3441-2E73-69CC23607E4C}"/>
              </a:ext>
            </a:extLst>
          </p:cNvPr>
          <p:cNvSpPr>
            <a:spLocks noGrp="1"/>
          </p:cNvSpPr>
          <p:nvPr>
            <p:ph type="sldNum" sz="quarter" idx="5"/>
          </p:nvPr>
        </p:nvSpPr>
        <p:spPr/>
        <p:txBody>
          <a:bodyPr/>
          <a:lstStyle/>
          <a:p>
            <a:fld id="{B1D6CC92-889E-4681-A213-7065CB06BC21}" type="slidenum">
              <a:t>3</a:t>
            </a:fld>
            <a:endParaRPr lang="en-US"/>
          </a:p>
        </p:txBody>
      </p:sp>
    </p:spTree>
    <p:extLst>
      <p:ext uri="{BB962C8B-B14F-4D97-AF65-F5344CB8AC3E}">
        <p14:creationId xmlns:p14="http://schemas.microsoft.com/office/powerpoint/2010/main" val="603888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72AD03-52BD-AB1E-3F6B-B0870F43FF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C439F0-8EBF-36B0-E3C2-DED944C158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95C7F3-CAA0-A44D-81F5-F68A29FFA9DC}"/>
              </a:ext>
            </a:extLst>
          </p:cNvPr>
          <p:cNvSpPr>
            <a:spLocks noGrp="1"/>
          </p:cNvSpPr>
          <p:nvPr>
            <p:ph type="body" idx="1"/>
          </p:nvPr>
        </p:nvSpPr>
        <p:spPr/>
        <p:txBody>
          <a:bodyPr/>
          <a:lstStyle/>
          <a:p>
            <a:r>
              <a:rPr lang="en-US"/>
              <a:t>
---
This slide references information from the following file: https://penno365-my.sharepoint.com/personal/jgatens_upenn_edu/_layouts/15/Doc.aspx?sourcedoc=%7B86AF1ADD-D25E-4B4C-A9D7-83DF74FCA3FC%7D&amp;file=Revised%20Senior%20HR%20Leadership%20AI%20Talk%20Meeting%20Outline%2004072025.docx&amp;action=default&amp;mobileredirect=true&amp;DefaultItemOpen=1
Objective      Today: To establish a shared understanding of AI's relevance to HR and      initiate dialogue on a deliberate investment strategy.
Connects       to: "AI in HR offers potential however it must be approached       with caution, transparency, &amp; inclusivity."
</a:t>
            </a:r>
          </a:p>
        </p:txBody>
      </p:sp>
      <p:sp>
        <p:nvSpPr>
          <p:cNvPr id="4" name="Slide Number Placeholder 3">
            <a:extLst>
              <a:ext uri="{FF2B5EF4-FFF2-40B4-BE49-F238E27FC236}">
                <a16:creationId xmlns:a16="http://schemas.microsoft.com/office/drawing/2014/main" id="{584FBC06-054B-6003-6321-34AA9E05D8C0}"/>
              </a:ext>
            </a:extLst>
          </p:cNvPr>
          <p:cNvSpPr>
            <a:spLocks noGrp="1"/>
          </p:cNvSpPr>
          <p:nvPr>
            <p:ph type="sldNum" sz="quarter" idx="5"/>
          </p:nvPr>
        </p:nvSpPr>
        <p:spPr/>
        <p:txBody>
          <a:bodyPr/>
          <a:lstStyle/>
          <a:p>
            <a:fld id="{B1D6CC92-889E-4681-A213-7065CB06BC21}" type="slidenum">
              <a:t>4</a:t>
            </a:fld>
            <a:endParaRPr lang="en-US"/>
          </a:p>
        </p:txBody>
      </p:sp>
    </p:spTree>
    <p:extLst>
      <p:ext uri="{BB962C8B-B14F-4D97-AF65-F5344CB8AC3E}">
        <p14:creationId xmlns:p14="http://schemas.microsoft.com/office/powerpoint/2010/main" val="3885153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B8F5F1-66F6-A460-7C4F-E9E3EBAE9C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425735-79DE-5220-0A02-6955F68830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93DD0F-F907-4E79-CC09-DC510A1EAFD6}"/>
              </a:ext>
            </a:extLst>
          </p:cNvPr>
          <p:cNvSpPr>
            <a:spLocks noGrp="1"/>
          </p:cNvSpPr>
          <p:nvPr>
            <p:ph type="body" idx="1"/>
          </p:nvPr>
        </p:nvSpPr>
        <p:spPr/>
        <p:txBody>
          <a:bodyPr/>
          <a:lstStyle/>
          <a:p>
            <a:r>
              <a:rPr lang="en-US"/>
              <a:t>
---
This slide references information from the following file: https://penno365-my.sharepoint.com/personal/jgatens_upenn_edu/_layouts/15/Doc.aspx?sourcedoc=%7B86AF1ADD-D25E-4B4C-A9D7-83DF74FCA3FC%7D&amp;file=Revised%20Senior%20HR%20Leadership%20AI%20Talk%20Meeting%20Outline%2004072025.docx&amp;action=default&amp;mobileredirect=true&amp;DefaultItemOpen=1
Objective      Today: To establish a shared understanding of AI's relevance to HR and      initiate dialogue on a deliberate investment strategy.
Connects       to: "AI in HR offers potential however it must be approached       with caution, transparency, &amp; inclusivity."
</a:t>
            </a:r>
          </a:p>
        </p:txBody>
      </p:sp>
      <p:sp>
        <p:nvSpPr>
          <p:cNvPr id="4" name="Slide Number Placeholder 3">
            <a:extLst>
              <a:ext uri="{FF2B5EF4-FFF2-40B4-BE49-F238E27FC236}">
                <a16:creationId xmlns:a16="http://schemas.microsoft.com/office/drawing/2014/main" id="{80EB5FE5-3FC5-958A-23BE-5B1070D8B828}"/>
              </a:ext>
            </a:extLst>
          </p:cNvPr>
          <p:cNvSpPr>
            <a:spLocks noGrp="1"/>
          </p:cNvSpPr>
          <p:nvPr>
            <p:ph type="sldNum" sz="quarter" idx="5"/>
          </p:nvPr>
        </p:nvSpPr>
        <p:spPr/>
        <p:txBody>
          <a:bodyPr/>
          <a:lstStyle/>
          <a:p>
            <a:fld id="{B1D6CC92-889E-4681-A213-7065CB06BC21}" type="slidenum">
              <a:t>5</a:t>
            </a:fld>
            <a:endParaRPr lang="en-US"/>
          </a:p>
        </p:txBody>
      </p:sp>
    </p:spTree>
    <p:extLst>
      <p:ext uri="{BB962C8B-B14F-4D97-AF65-F5344CB8AC3E}">
        <p14:creationId xmlns:p14="http://schemas.microsoft.com/office/powerpoint/2010/main" val="37047885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24439f23277_0_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2" name="Google Shape;442;g24439f23277_0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a:extLst>
            <a:ext uri="{FF2B5EF4-FFF2-40B4-BE49-F238E27FC236}">
              <a16:creationId xmlns:a16="http://schemas.microsoft.com/office/drawing/2014/main" id="{5D39B2DB-C13B-DC8B-4D62-19A09DFD05B7}"/>
            </a:ext>
          </a:extLst>
        </p:cNvPr>
        <p:cNvGrpSpPr/>
        <p:nvPr/>
      </p:nvGrpSpPr>
      <p:grpSpPr>
        <a:xfrm>
          <a:off x="0" y="0"/>
          <a:ext cx="0" cy="0"/>
          <a:chOff x="0" y="0"/>
          <a:chExt cx="0" cy="0"/>
        </a:xfrm>
      </p:grpSpPr>
      <p:sp>
        <p:nvSpPr>
          <p:cNvPr id="441" name="Google Shape;441;g24439f23277_0_44:notes">
            <a:extLst>
              <a:ext uri="{FF2B5EF4-FFF2-40B4-BE49-F238E27FC236}">
                <a16:creationId xmlns:a16="http://schemas.microsoft.com/office/drawing/2014/main" id="{315BE0BF-6075-14FF-0C25-A9B9505A049E}"/>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2" name="Google Shape;442;g24439f23277_0_44:notes">
            <a:extLst>
              <a:ext uri="{FF2B5EF4-FFF2-40B4-BE49-F238E27FC236}">
                <a16:creationId xmlns:a16="http://schemas.microsoft.com/office/drawing/2014/main" id="{32206923-E2E7-C348-ADC8-5E5A0188D3E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566750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5"/>
        <p:cNvGrpSpPr/>
        <p:nvPr/>
      </p:nvGrpSpPr>
      <p:grpSpPr>
        <a:xfrm>
          <a:off x="0" y="0"/>
          <a:ext cx="0" cy="0"/>
          <a:chOff x="0" y="0"/>
          <a:chExt cx="0" cy="0"/>
        </a:xfrm>
      </p:grpSpPr>
      <p:sp>
        <p:nvSpPr>
          <p:cNvPr id="16" name="Google Shape;16;p4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4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571899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1"/>
        <p:cNvGrpSpPr/>
        <p:nvPr/>
      </p:nvGrpSpPr>
      <p:grpSpPr>
        <a:xfrm>
          <a:off x="0" y="0"/>
          <a:ext cx="0" cy="0"/>
          <a:chOff x="0" y="0"/>
          <a:chExt cx="0" cy="0"/>
        </a:xfrm>
      </p:grpSpPr>
      <p:sp>
        <p:nvSpPr>
          <p:cNvPr id="22" name="Google Shape;22;p4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5029793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7"/>
        <p:cNvGrpSpPr/>
        <p:nvPr/>
      </p:nvGrpSpPr>
      <p:grpSpPr>
        <a:xfrm>
          <a:off x="0" y="0"/>
          <a:ext cx="0" cy="0"/>
          <a:chOff x="0" y="0"/>
          <a:chExt cx="0" cy="0"/>
        </a:xfrm>
      </p:grpSpPr>
      <p:sp>
        <p:nvSpPr>
          <p:cNvPr id="28" name="Google Shape;28;p4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9244002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33"/>
        <p:cNvGrpSpPr/>
        <p:nvPr/>
      </p:nvGrpSpPr>
      <p:grpSpPr>
        <a:xfrm>
          <a:off x="0" y="0"/>
          <a:ext cx="0" cy="0"/>
          <a:chOff x="0" y="0"/>
          <a:chExt cx="0" cy="0"/>
        </a:xfrm>
      </p:grpSpPr>
      <p:sp>
        <p:nvSpPr>
          <p:cNvPr id="34" name="Google Shape;34;p4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4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4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3894467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40"/>
        <p:cNvGrpSpPr/>
        <p:nvPr/>
      </p:nvGrpSpPr>
      <p:grpSpPr>
        <a:xfrm>
          <a:off x="0" y="0"/>
          <a:ext cx="0" cy="0"/>
          <a:chOff x="0" y="0"/>
          <a:chExt cx="0" cy="0"/>
        </a:xfrm>
      </p:grpSpPr>
      <p:sp>
        <p:nvSpPr>
          <p:cNvPr id="41" name="Google Shape;41;p4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4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4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4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4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4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4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7338669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9"/>
        <p:cNvGrpSpPr/>
        <p:nvPr/>
      </p:nvGrpSpPr>
      <p:grpSpPr>
        <a:xfrm>
          <a:off x="0" y="0"/>
          <a:ext cx="0" cy="0"/>
          <a:chOff x="0" y="0"/>
          <a:chExt cx="0" cy="0"/>
        </a:xfrm>
      </p:grpSpPr>
      <p:sp>
        <p:nvSpPr>
          <p:cNvPr id="50" name="Google Shape;50;p4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10243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9467214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58"/>
        <p:cNvGrpSpPr/>
        <p:nvPr/>
      </p:nvGrpSpPr>
      <p:grpSpPr>
        <a:xfrm>
          <a:off x="0" y="0"/>
          <a:ext cx="0" cy="0"/>
          <a:chOff x="0" y="0"/>
          <a:chExt cx="0" cy="0"/>
        </a:xfrm>
      </p:grpSpPr>
      <p:sp>
        <p:nvSpPr>
          <p:cNvPr id="59" name="Google Shape;59;p4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4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4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870271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65"/>
        <p:cNvGrpSpPr/>
        <p:nvPr/>
      </p:nvGrpSpPr>
      <p:grpSpPr>
        <a:xfrm>
          <a:off x="0" y="0"/>
          <a:ext cx="0" cy="0"/>
          <a:chOff x="0" y="0"/>
          <a:chExt cx="0" cy="0"/>
        </a:xfrm>
      </p:grpSpPr>
      <p:sp>
        <p:nvSpPr>
          <p:cNvPr id="66" name="Google Shape;66;p4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49"/>
          <p:cNvSpPr>
            <a:spLocks noGrp="1"/>
          </p:cNvSpPr>
          <p:nvPr>
            <p:ph type="pic" idx="2"/>
          </p:nvPr>
        </p:nvSpPr>
        <p:spPr>
          <a:xfrm>
            <a:off x="5183188" y="987425"/>
            <a:ext cx="6172200" cy="4873625"/>
          </a:xfrm>
          <a:prstGeom prst="rect">
            <a:avLst/>
          </a:prstGeom>
          <a:noFill/>
          <a:ln>
            <a:noFill/>
          </a:ln>
        </p:spPr>
      </p:sp>
      <p:sp>
        <p:nvSpPr>
          <p:cNvPr id="68" name="Google Shape;68;p4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2965804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72"/>
        <p:cNvGrpSpPr/>
        <p:nvPr/>
      </p:nvGrpSpPr>
      <p:grpSpPr>
        <a:xfrm>
          <a:off x="0" y="0"/>
          <a:ext cx="0" cy="0"/>
          <a:chOff x="0" y="0"/>
          <a:chExt cx="0" cy="0"/>
        </a:xfrm>
      </p:grpSpPr>
      <p:sp>
        <p:nvSpPr>
          <p:cNvPr id="73" name="Google Shape;73;p5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5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5730665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 Title and Text">
    <p:spTree>
      <p:nvGrpSpPr>
        <p:cNvPr id="1" name="Shape 78"/>
        <p:cNvGrpSpPr/>
        <p:nvPr/>
      </p:nvGrpSpPr>
      <p:grpSpPr>
        <a:xfrm>
          <a:off x="0" y="0"/>
          <a:ext cx="0" cy="0"/>
          <a:chOff x="0" y="0"/>
          <a:chExt cx="0" cy="0"/>
        </a:xfrm>
      </p:grpSpPr>
      <p:sp>
        <p:nvSpPr>
          <p:cNvPr id="79" name="Google Shape;79;p5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5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042156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5/6/2025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956158710"/>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hyperlink" Target="https://huggingface.co/" TargetMode="External"/><Relationship Id="rId13" Type="http://schemas.openxmlformats.org/officeDocument/2006/relationships/hyperlink" Target="https://otter.ai/" TargetMode="External"/><Relationship Id="rId18" Type="http://schemas.openxmlformats.org/officeDocument/2006/relationships/image" Target="../media/image1.png"/><Relationship Id="rId3" Type="http://schemas.openxmlformats.org/officeDocument/2006/relationships/hyperlink" Target="https://lovable.dev/" TargetMode="External"/><Relationship Id="rId7" Type="http://schemas.openxmlformats.org/officeDocument/2006/relationships/hyperlink" Target="https://www.langchain.com/" TargetMode="External"/><Relationship Id="rId12" Type="http://schemas.openxmlformats.org/officeDocument/2006/relationships/hyperlink" Target="https://www.krea.ai/video" TargetMode="External"/><Relationship Id="rId17" Type="http://schemas.openxmlformats.org/officeDocument/2006/relationships/hyperlink" Target="https://medium.com/" TargetMode="External"/><Relationship Id="rId2" Type="http://schemas.openxmlformats.org/officeDocument/2006/relationships/notesSlide" Target="../notesSlides/notesSlide5.xml"/><Relationship Id="rId16" Type="http://schemas.openxmlformats.org/officeDocument/2006/relationships/hyperlink" Target="https://alphasignal.ai/" TargetMode="External"/><Relationship Id="rId1" Type="http://schemas.openxmlformats.org/officeDocument/2006/relationships/slideLayout" Target="../slideLayouts/slideLayout4.xml"/><Relationship Id="rId6" Type="http://schemas.openxmlformats.org/officeDocument/2006/relationships/hyperlink" Target="https://claude.ai/new" TargetMode="External"/><Relationship Id="rId11" Type="http://schemas.openxmlformats.org/officeDocument/2006/relationships/hyperlink" Target="https://elevenlabs.io/" TargetMode="External"/><Relationship Id="rId5" Type="http://schemas.openxmlformats.org/officeDocument/2006/relationships/hyperlink" Target="https://gemini.google.com/app" TargetMode="External"/><Relationship Id="rId15" Type="http://schemas.openxmlformats.org/officeDocument/2006/relationships/hyperlink" Target="https://www.oneusefulthing.org/" TargetMode="External"/><Relationship Id="rId10" Type="http://schemas.openxmlformats.org/officeDocument/2006/relationships/hyperlink" Target="https://www.synthesia.io/" TargetMode="External"/><Relationship Id="rId19" Type="http://schemas.openxmlformats.org/officeDocument/2006/relationships/image" Target="../media/image2.svg"/><Relationship Id="rId4" Type="http://schemas.openxmlformats.org/officeDocument/2006/relationships/hyperlink" Target="https://chatgpt.com/" TargetMode="External"/><Relationship Id="rId9" Type="http://schemas.openxmlformats.org/officeDocument/2006/relationships/hyperlink" Target="https://www.midjourney.com/" TargetMode="External"/><Relationship Id="rId14" Type="http://schemas.openxmlformats.org/officeDocument/2006/relationships/hyperlink" Target="https://www.resume-cafe.com/"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456DBD1-1048-5A22-C973-3E5FA83F5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86F8C3-A5D5-0E23-F6DC-CA661389E3C6}"/>
              </a:ext>
            </a:extLst>
          </p:cNvPr>
          <p:cNvSpPr>
            <a:spLocks noGrp="1"/>
          </p:cNvSpPr>
          <p:nvPr>
            <p:ph type="ctrTitle"/>
          </p:nvPr>
        </p:nvSpPr>
        <p:spPr>
          <a:xfrm>
            <a:off x="1170165" y="1088571"/>
            <a:ext cx="7538405" cy="2774393"/>
          </a:xfrm>
        </p:spPr>
        <p:txBody>
          <a:bodyPr>
            <a:normAutofit/>
          </a:bodyPr>
          <a:lstStyle/>
          <a:p>
            <a:pPr algn="l"/>
            <a:r>
              <a:rPr lang="en-US" sz="5000" b="1" dirty="0" err="1"/>
              <a:t>Lovable.dev</a:t>
            </a:r>
            <a:r>
              <a:rPr lang="en-US" sz="5000" b="1" dirty="0"/>
              <a:t>: </a:t>
            </a:r>
            <a:br>
              <a:rPr lang="en-US" sz="5000" b="1" dirty="0"/>
            </a:br>
            <a:r>
              <a:rPr lang="en-US" sz="5000" b="1" dirty="0"/>
              <a:t>Idea to Prototype, Faster</a:t>
            </a:r>
          </a:p>
        </p:txBody>
      </p:sp>
      <p:sp>
        <p:nvSpPr>
          <p:cNvPr id="3" name="Subtitle 2">
            <a:extLst>
              <a:ext uri="{FF2B5EF4-FFF2-40B4-BE49-F238E27FC236}">
                <a16:creationId xmlns:a16="http://schemas.microsoft.com/office/drawing/2014/main" id="{591673A8-199D-160B-8FAF-036DEF09154D}"/>
              </a:ext>
            </a:extLst>
          </p:cNvPr>
          <p:cNvSpPr>
            <a:spLocks noGrp="1"/>
          </p:cNvSpPr>
          <p:nvPr>
            <p:ph type="subTitle" idx="1"/>
          </p:nvPr>
        </p:nvSpPr>
        <p:spPr>
          <a:xfrm>
            <a:off x="1197060" y="4027211"/>
            <a:ext cx="7538405" cy="1014107"/>
          </a:xfrm>
        </p:spPr>
        <p:txBody>
          <a:bodyPr>
            <a:normAutofit/>
          </a:bodyPr>
          <a:lstStyle/>
          <a:p>
            <a:pPr algn="l"/>
            <a:r>
              <a:rPr lang="en-US" sz="2200" i="1" dirty="0">
                <a:solidFill>
                  <a:srgbClr val="0070C0"/>
                </a:solidFill>
              </a:rPr>
              <a:t>An AI Demonstration by Jeremy Gatens</a:t>
            </a:r>
          </a:p>
        </p:txBody>
      </p:sp>
      <p:pic>
        <p:nvPicPr>
          <p:cNvPr id="11" name="Graphic 10">
            <a:extLst>
              <a:ext uri="{FF2B5EF4-FFF2-40B4-BE49-F238E27FC236}">
                <a16:creationId xmlns:a16="http://schemas.microsoft.com/office/drawing/2014/main" id="{9E588B1B-735E-9544-C4E4-CF811F0ABBD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368357" y="2286000"/>
            <a:ext cx="2190750" cy="2286000"/>
          </a:xfrm>
          <a:prstGeom prst="rect">
            <a:avLst/>
          </a:prstGeom>
        </p:spPr>
      </p:pic>
    </p:spTree>
    <p:extLst>
      <p:ext uri="{BB962C8B-B14F-4D97-AF65-F5344CB8AC3E}">
        <p14:creationId xmlns:p14="http://schemas.microsoft.com/office/powerpoint/2010/main" val="2951224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1" nodeType="withEffect">
                                  <p:stCondLst>
                                    <p:cond delay="250"/>
                                  </p:stCondLst>
                                  <p:iterate>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00FA05E-DB49-49C9-EB55-DCB7A8B83D9C}"/>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17A2E63-B7A7-3AC2-741E-EF4F2ED7D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5A1014-73A6-6964-8BF5-17FB6A5E933C}"/>
              </a:ext>
            </a:extLst>
          </p:cNvPr>
          <p:cNvSpPr>
            <a:spLocks noGrp="1"/>
          </p:cNvSpPr>
          <p:nvPr>
            <p:ph type="title"/>
          </p:nvPr>
        </p:nvSpPr>
        <p:spPr>
          <a:xfrm>
            <a:off x="612648" y="232846"/>
            <a:ext cx="6733032" cy="804655"/>
          </a:xfrm>
        </p:spPr>
        <p:txBody>
          <a:bodyPr vert="horz" lIns="91440" tIns="45720" rIns="91440" bIns="45720" rtlCol="0" anchor="b">
            <a:normAutofit fontScale="90000"/>
          </a:bodyPr>
          <a:lstStyle/>
          <a:p>
            <a:r>
              <a:rPr lang="en-US" b="1" dirty="0">
                <a:solidFill>
                  <a:srgbClr val="0070C0"/>
                </a:solidFill>
              </a:rPr>
              <a:t>ABCs of Modern Development</a:t>
            </a:r>
            <a:endParaRPr lang="en-US" b="1" kern="1200" dirty="0">
              <a:solidFill>
                <a:srgbClr val="0070C0"/>
              </a:solidFill>
              <a:latin typeface="+mj-lt"/>
            </a:endParaRPr>
          </a:p>
        </p:txBody>
      </p:sp>
      <p:pic>
        <p:nvPicPr>
          <p:cNvPr id="21" name="Picture 20" descr="A close-up of a list of tasks&#10;&#10;AI-generated content may be incorrect.">
            <a:extLst>
              <a:ext uri="{FF2B5EF4-FFF2-40B4-BE49-F238E27FC236}">
                <a16:creationId xmlns:a16="http://schemas.microsoft.com/office/drawing/2014/main" id="{FA8BEA35-4FF9-79F8-F4F5-25E8F2FD76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648" y="1391919"/>
            <a:ext cx="7694868" cy="4537717"/>
          </a:xfrm>
          <a:prstGeom prst="rect">
            <a:avLst/>
          </a:prstGeom>
        </p:spPr>
      </p:pic>
      <p:pic>
        <p:nvPicPr>
          <p:cNvPr id="23" name="Picture 22" descr="A qr code with a white background&#10;&#10;AI-generated content may be incorrect.">
            <a:extLst>
              <a:ext uri="{FF2B5EF4-FFF2-40B4-BE49-F238E27FC236}">
                <a16:creationId xmlns:a16="http://schemas.microsoft.com/office/drawing/2014/main" id="{9B0526F4-3E87-AD90-AA96-229F68C1ACC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50352" y="1714500"/>
            <a:ext cx="3429000" cy="3429000"/>
          </a:xfrm>
          <a:prstGeom prst="rect">
            <a:avLst/>
          </a:prstGeom>
        </p:spPr>
      </p:pic>
      <p:sp>
        <p:nvSpPr>
          <p:cNvPr id="24" name="Title 1">
            <a:extLst>
              <a:ext uri="{FF2B5EF4-FFF2-40B4-BE49-F238E27FC236}">
                <a16:creationId xmlns:a16="http://schemas.microsoft.com/office/drawing/2014/main" id="{3C72569D-0A5C-0BD1-AE21-FDF352A56634}"/>
              </a:ext>
            </a:extLst>
          </p:cNvPr>
          <p:cNvSpPr txBox="1">
            <a:spLocks/>
          </p:cNvSpPr>
          <p:nvPr/>
        </p:nvSpPr>
        <p:spPr>
          <a:xfrm>
            <a:off x="8642430" y="4820322"/>
            <a:ext cx="2444843" cy="804655"/>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i="1" dirty="0">
                <a:solidFill>
                  <a:srgbClr val="3180F1"/>
                </a:solidFill>
              </a:rPr>
              <a:t>lovable.dev</a:t>
            </a:r>
          </a:p>
        </p:txBody>
      </p:sp>
    </p:spTree>
    <p:extLst>
      <p:ext uri="{BB962C8B-B14F-4D97-AF65-F5344CB8AC3E}">
        <p14:creationId xmlns:p14="http://schemas.microsoft.com/office/powerpoint/2010/main" val="67017861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8F181DE-BE0E-27A9-AA03-670CE654B53D}"/>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8E76BE-704E-CE0C-324E-982E76A23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8D2BAC-F417-C0FB-22EB-EBE54E356381}"/>
              </a:ext>
            </a:extLst>
          </p:cNvPr>
          <p:cNvSpPr>
            <a:spLocks noGrp="1"/>
          </p:cNvSpPr>
          <p:nvPr>
            <p:ph type="title"/>
          </p:nvPr>
        </p:nvSpPr>
        <p:spPr>
          <a:xfrm>
            <a:off x="612648" y="232846"/>
            <a:ext cx="6733032" cy="804655"/>
          </a:xfrm>
        </p:spPr>
        <p:txBody>
          <a:bodyPr vert="horz" lIns="91440" tIns="45720" rIns="91440" bIns="45720" rtlCol="0" anchor="b">
            <a:normAutofit fontScale="90000"/>
          </a:bodyPr>
          <a:lstStyle/>
          <a:p>
            <a:r>
              <a:rPr lang="en-US" b="1" dirty="0">
                <a:solidFill>
                  <a:srgbClr val="0070C0"/>
                </a:solidFill>
              </a:rPr>
              <a:t>Prompt-Driven Development</a:t>
            </a:r>
            <a:endParaRPr lang="en-US" b="1" kern="1200" dirty="0">
              <a:solidFill>
                <a:srgbClr val="0070C0"/>
              </a:solidFill>
              <a:latin typeface="+mj-lt"/>
            </a:endParaRPr>
          </a:p>
        </p:txBody>
      </p:sp>
      <p:pic>
        <p:nvPicPr>
          <p:cNvPr id="15" name="Picture 14" descr="A group of icons with text&#10;&#10;AI-generated content may be incorrect.">
            <a:extLst>
              <a:ext uri="{FF2B5EF4-FFF2-40B4-BE49-F238E27FC236}">
                <a16:creationId xmlns:a16="http://schemas.microsoft.com/office/drawing/2014/main" id="{5880AFFA-D1CE-04C1-28EC-FBA6319CFE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62560"/>
            <a:ext cx="12192000" cy="3332880"/>
          </a:xfrm>
          <a:prstGeom prst="rect">
            <a:avLst/>
          </a:prstGeom>
        </p:spPr>
      </p:pic>
    </p:spTree>
    <p:extLst>
      <p:ext uri="{BB962C8B-B14F-4D97-AF65-F5344CB8AC3E}">
        <p14:creationId xmlns:p14="http://schemas.microsoft.com/office/powerpoint/2010/main" val="294941708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208E280-67C6-76F3-7513-B5A38C47D9AA}"/>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7135247-D9C4-5300-66D3-EF38799F0A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6D35D3-B100-DF5A-658A-37C40BF1C27D}"/>
              </a:ext>
            </a:extLst>
          </p:cNvPr>
          <p:cNvSpPr>
            <a:spLocks noGrp="1"/>
          </p:cNvSpPr>
          <p:nvPr>
            <p:ph type="title"/>
          </p:nvPr>
        </p:nvSpPr>
        <p:spPr>
          <a:xfrm>
            <a:off x="612648" y="232846"/>
            <a:ext cx="6733032" cy="804655"/>
          </a:xfrm>
        </p:spPr>
        <p:txBody>
          <a:bodyPr vert="horz" lIns="91440" tIns="45720" rIns="91440" bIns="45720" rtlCol="0" anchor="b">
            <a:normAutofit/>
          </a:bodyPr>
          <a:lstStyle/>
          <a:p>
            <a:r>
              <a:rPr lang="en-US" sz="4000" b="1" kern="1200" dirty="0">
                <a:solidFill>
                  <a:srgbClr val="0070C0"/>
                </a:solidFill>
                <a:latin typeface="+mj-lt"/>
                <a:ea typeface="+mj-ea"/>
                <a:cs typeface="+mj-cs"/>
              </a:rPr>
              <a:t>Navigating the Challenges</a:t>
            </a:r>
            <a:endParaRPr lang="en-US" sz="4000" b="1" kern="1200" dirty="0">
              <a:solidFill>
                <a:srgbClr val="0070C0"/>
              </a:solidFill>
              <a:latin typeface="+mj-lt"/>
            </a:endParaRPr>
          </a:p>
        </p:txBody>
      </p:sp>
      <p:pic>
        <p:nvPicPr>
          <p:cNvPr id="19" name="Picture 18" descr="A group of people working on a computer&#10;&#10;AI-generated content may be incorrect.">
            <a:extLst>
              <a:ext uri="{FF2B5EF4-FFF2-40B4-BE49-F238E27FC236}">
                <a16:creationId xmlns:a16="http://schemas.microsoft.com/office/drawing/2014/main" id="{184A2595-81FD-7E76-27E9-B00372A347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3024" y="1492947"/>
            <a:ext cx="4716026" cy="3872106"/>
          </a:xfrm>
          <a:prstGeom prst="rect">
            <a:avLst/>
          </a:prstGeom>
        </p:spPr>
      </p:pic>
      <p:pic>
        <p:nvPicPr>
          <p:cNvPr id="25" name="Picture 24" descr="A screenshot of a phone&#10;&#10;AI-generated content may be incorrect.">
            <a:extLst>
              <a:ext uri="{FF2B5EF4-FFF2-40B4-BE49-F238E27FC236}">
                <a16:creationId xmlns:a16="http://schemas.microsoft.com/office/drawing/2014/main" id="{4CD65C1B-85BE-C77B-B876-FFAAFB3564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103" y="1270347"/>
            <a:ext cx="4712874" cy="5587653"/>
          </a:xfrm>
          <a:prstGeom prst="rect">
            <a:avLst/>
          </a:prstGeom>
        </p:spPr>
      </p:pic>
    </p:spTree>
    <p:extLst>
      <p:ext uri="{BB962C8B-B14F-4D97-AF65-F5344CB8AC3E}">
        <p14:creationId xmlns:p14="http://schemas.microsoft.com/office/powerpoint/2010/main" val="131042134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98F76F6-9808-04B2-14C6-9F48CDD3F1BB}"/>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B81428D-CC76-FC5F-2E7E-0CFD95804B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FBA2E3-9479-5DB4-330B-415DC399EAF3}"/>
              </a:ext>
            </a:extLst>
          </p:cNvPr>
          <p:cNvSpPr>
            <a:spLocks noGrp="1"/>
          </p:cNvSpPr>
          <p:nvPr>
            <p:ph type="title"/>
          </p:nvPr>
        </p:nvSpPr>
        <p:spPr>
          <a:xfrm>
            <a:off x="612648" y="232846"/>
            <a:ext cx="6733032" cy="804655"/>
          </a:xfrm>
        </p:spPr>
        <p:txBody>
          <a:bodyPr vert="horz" lIns="91440" tIns="45720" rIns="91440" bIns="45720" rtlCol="0" anchor="b">
            <a:normAutofit/>
          </a:bodyPr>
          <a:lstStyle/>
          <a:p>
            <a:r>
              <a:rPr lang="en-US" sz="4000" b="1" dirty="0">
                <a:solidFill>
                  <a:srgbClr val="3180F1"/>
                </a:solidFill>
              </a:rPr>
              <a:t>Links</a:t>
            </a:r>
            <a:endParaRPr lang="en-US" sz="4000" b="1" kern="1200" dirty="0">
              <a:solidFill>
                <a:srgbClr val="3180F1"/>
              </a:solidFill>
              <a:latin typeface="+mj-lt"/>
            </a:endParaRPr>
          </a:p>
        </p:txBody>
      </p:sp>
      <p:sp>
        <p:nvSpPr>
          <p:cNvPr id="3" name="TextBox 2">
            <a:extLst>
              <a:ext uri="{FF2B5EF4-FFF2-40B4-BE49-F238E27FC236}">
                <a16:creationId xmlns:a16="http://schemas.microsoft.com/office/drawing/2014/main" id="{FC9AC655-4D72-138E-5932-72BA86A1A341}"/>
              </a:ext>
            </a:extLst>
          </p:cNvPr>
          <p:cNvSpPr txBox="1"/>
          <p:nvPr/>
        </p:nvSpPr>
        <p:spPr>
          <a:xfrm>
            <a:off x="612648" y="1270347"/>
            <a:ext cx="11169449" cy="5509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ea typeface="+mn-lt"/>
                <a:cs typeface="+mn-lt"/>
                <a:hlinkClick r:id="rId3"/>
              </a:rPr>
              <a:t>https://lovable.dev/</a:t>
            </a:r>
            <a:r>
              <a:rPr lang="en-US" sz="2200" dirty="0">
                <a:ea typeface="+mn-lt"/>
                <a:cs typeface="+mn-lt"/>
              </a:rPr>
              <a:t> </a:t>
            </a:r>
          </a:p>
          <a:p>
            <a:r>
              <a:rPr lang="en-US" sz="2200" dirty="0">
                <a:ea typeface="+mn-lt"/>
                <a:cs typeface="+mn-lt"/>
                <a:hlinkClick r:id="rId4"/>
              </a:rPr>
              <a:t>https://chatgpt.com/</a:t>
            </a:r>
            <a:r>
              <a:rPr lang="en-US" sz="2200" dirty="0">
                <a:ea typeface="+mn-lt"/>
                <a:cs typeface="+mn-lt"/>
              </a:rPr>
              <a:t> </a:t>
            </a:r>
          </a:p>
          <a:p>
            <a:r>
              <a:rPr lang="en-US" sz="2200" dirty="0">
                <a:ea typeface="+mn-lt"/>
                <a:cs typeface="+mn-lt"/>
                <a:hlinkClick r:id="rId5"/>
              </a:rPr>
              <a:t>https://gemini.google.com/app</a:t>
            </a:r>
            <a:r>
              <a:rPr lang="en-US" sz="2200" dirty="0">
                <a:ea typeface="+mn-lt"/>
                <a:cs typeface="+mn-lt"/>
              </a:rPr>
              <a:t> </a:t>
            </a:r>
          </a:p>
          <a:p>
            <a:r>
              <a:rPr lang="en-US" sz="2200" dirty="0">
                <a:ea typeface="+mn-lt"/>
                <a:cs typeface="+mn-lt"/>
                <a:hlinkClick r:id="rId6"/>
              </a:rPr>
              <a:t>https://claude.ai/new</a:t>
            </a:r>
            <a:r>
              <a:rPr lang="en-US" sz="2200" dirty="0">
                <a:ea typeface="+mn-lt"/>
                <a:cs typeface="+mn-lt"/>
              </a:rPr>
              <a:t> </a:t>
            </a:r>
          </a:p>
          <a:p>
            <a:r>
              <a:rPr lang="en-US" sz="2200" dirty="0">
                <a:ea typeface="+mn-lt"/>
                <a:cs typeface="+mn-lt"/>
                <a:hlinkClick r:id="rId7"/>
              </a:rPr>
              <a:t>https://www.langchain.com/</a:t>
            </a:r>
            <a:r>
              <a:rPr lang="en-US" sz="2200" dirty="0">
                <a:ea typeface="+mn-lt"/>
                <a:cs typeface="+mn-lt"/>
              </a:rPr>
              <a:t> </a:t>
            </a:r>
          </a:p>
          <a:p>
            <a:endParaRPr lang="en-US" sz="1100" dirty="0">
              <a:ea typeface="+mn-lt"/>
              <a:cs typeface="+mn-lt"/>
            </a:endParaRPr>
          </a:p>
          <a:p>
            <a:r>
              <a:rPr lang="en-US" sz="2200" dirty="0">
                <a:ea typeface="+mn-lt"/>
                <a:cs typeface="+mn-lt"/>
                <a:hlinkClick r:id="rId8"/>
              </a:rPr>
              <a:t>https://huggingface.co/</a:t>
            </a:r>
            <a:r>
              <a:rPr lang="en-US" sz="2200" dirty="0">
                <a:ea typeface="+mn-lt"/>
                <a:cs typeface="+mn-lt"/>
              </a:rPr>
              <a:t> </a:t>
            </a:r>
          </a:p>
          <a:p>
            <a:r>
              <a:rPr lang="en-US" sz="2200" dirty="0">
                <a:ea typeface="+mn-lt"/>
                <a:cs typeface="+mn-lt"/>
                <a:hlinkClick r:id="rId9"/>
              </a:rPr>
              <a:t>https://www.midjourney.com/</a:t>
            </a:r>
            <a:r>
              <a:rPr lang="en-US" sz="2200" dirty="0">
                <a:ea typeface="+mn-lt"/>
                <a:cs typeface="+mn-lt"/>
              </a:rPr>
              <a:t> </a:t>
            </a:r>
          </a:p>
          <a:p>
            <a:r>
              <a:rPr lang="en-US" sz="2200" dirty="0">
                <a:ea typeface="+mn-lt"/>
                <a:cs typeface="+mn-lt"/>
                <a:hlinkClick r:id="rId10"/>
              </a:rPr>
              <a:t>https://www.synthesia.io/</a:t>
            </a:r>
            <a:r>
              <a:rPr lang="en-US" sz="2200" dirty="0">
                <a:ea typeface="+mn-lt"/>
                <a:cs typeface="+mn-lt"/>
              </a:rPr>
              <a:t> </a:t>
            </a:r>
          </a:p>
          <a:p>
            <a:r>
              <a:rPr lang="en-US" sz="2200" dirty="0">
                <a:ea typeface="+mn-lt"/>
                <a:cs typeface="+mn-lt"/>
                <a:hlinkClick r:id="rId11"/>
              </a:rPr>
              <a:t>https://elevenlabs.io/</a:t>
            </a:r>
            <a:r>
              <a:rPr lang="en-US" sz="2200" dirty="0">
                <a:ea typeface="+mn-lt"/>
                <a:cs typeface="+mn-lt"/>
              </a:rPr>
              <a:t> </a:t>
            </a:r>
          </a:p>
          <a:p>
            <a:r>
              <a:rPr lang="en-US" sz="2200" dirty="0">
                <a:ea typeface="+mn-lt"/>
                <a:cs typeface="+mn-lt"/>
                <a:hlinkClick r:id="rId12"/>
              </a:rPr>
              <a:t>https://www.krea.ai/video</a:t>
            </a:r>
            <a:r>
              <a:rPr lang="en-US" sz="2200" dirty="0">
                <a:ea typeface="+mn-lt"/>
                <a:cs typeface="+mn-lt"/>
              </a:rPr>
              <a:t>  </a:t>
            </a:r>
          </a:p>
          <a:p>
            <a:endParaRPr lang="en-US" sz="1100" dirty="0">
              <a:ea typeface="+mn-lt"/>
              <a:cs typeface="+mn-lt"/>
            </a:endParaRPr>
          </a:p>
          <a:p>
            <a:r>
              <a:rPr lang="en-US" sz="2200" dirty="0">
                <a:ea typeface="+mn-lt"/>
                <a:cs typeface="+mn-lt"/>
                <a:hlinkClick r:id="rId13"/>
              </a:rPr>
              <a:t>https://otter.ai/</a:t>
            </a:r>
            <a:r>
              <a:rPr lang="en-US" sz="2200" dirty="0">
                <a:ea typeface="+mn-lt"/>
                <a:cs typeface="+mn-lt"/>
              </a:rPr>
              <a:t> </a:t>
            </a:r>
          </a:p>
          <a:p>
            <a:r>
              <a:rPr lang="en-US" sz="2200" dirty="0">
                <a:ea typeface="+mn-lt"/>
                <a:cs typeface="+mn-lt"/>
                <a:hlinkClick r:id="rId14"/>
              </a:rPr>
              <a:t>https://www.resume-cafe.com/</a:t>
            </a:r>
            <a:r>
              <a:rPr lang="en-US" sz="2200" dirty="0">
                <a:ea typeface="+mn-lt"/>
                <a:cs typeface="+mn-lt"/>
              </a:rPr>
              <a:t> </a:t>
            </a:r>
          </a:p>
          <a:p>
            <a:r>
              <a:rPr lang="en-US" sz="2200" dirty="0">
                <a:ea typeface="+mn-lt"/>
                <a:cs typeface="+mn-lt"/>
                <a:hlinkClick r:id="rId15"/>
              </a:rPr>
              <a:t>https://www.oneusefulthing.org/</a:t>
            </a:r>
            <a:r>
              <a:rPr lang="en-US" sz="2200" dirty="0">
                <a:ea typeface="+mn-lt"/>
                <a:cs typeface="+mn-lt"/>
              </a:rPr>
              <a:t> </a:t>
            </a:r>
          </a:p>
          <a:p>
            <a:r>
              <a:rPr lang="en-US" sz="2200" dirty="0">
                <a:ea typeface="+mn-lt"/>
                <a:cs typeface="+mn-lt"/>
                <a:hlinkClick r:id="rId16"/>
              </a:rPr>
              <a:t>https://alphasignal.ai/</a:t>
            </a:r>
            <a:r>
              <a:rPr lang="en-US" sz="2200" dirty="0">
                <a:ea typeface="+mn-lt"/>
                <a:cs typeface="+mn-lt"/>
              </a:rPr>
              <a:t> </a:t>
            </a:r>
          </a:p>
          <a:p>
            <a:r>
              <a:rPr lang="en-US" sz="2200" dirty="0">
                <a:ea typeface="+mn-lt"/>
                <a:cs typeface="+mn-lt"/>
                <a:hlinkClick r:id="rId17"/>
              </a:rPr>
              <a:t>https://medium.com/</a:t>
            </a:r>
            <a:r>
              <a:rPr lang="en-US" sz="2200" dirty="0">
                <a:ea typeface="+mn-lt"/>
                <a:cs typeface="+mn-lt"/>
              </a:rPr>
              <a:t> </a:t>
            </a:r>
          </a:p>
        </p:txBody>
      </p:sp>
      <p:pic>
        <p:nvPicPr>
          <p:cNvPr id="5" name="Graphic 4">
            <a:extLst>
              <a:ext uri="{FF2B5EF4-FFF2-40B4-BE49-F238E27FC236}">
                <a16:creationId xmlns:a16="http://schemas.microsoft.com/office/drawing/2014/main" id="{7D37BA49-2367-2B0A-853E-85C011582DE3}"/>
              </a:ext>
            </a:extLst>
          </p:cNvPr>
          <p:cNvPicPr>
            <a:picLocks noChangeAspect="1"/>
          </p:cNvPicPr>
          <p:nvPr/>
        </p:nvPicPr>
        <p:blipFill>
          <a:blip r:embed="rId18">
            <a:extLst>
              <a:ext uri="{96DAC541-7B7A-43D3-8B79-37D633B846F1}">
                <asvg:svgBlip xmlns:asvg="http://schemas.microsoft.com/office/drawing/2016/SVG/main" r:embed="rId19"/>
              </a:ext>
            </a:extLst>
          </a:blip>
          <a:stretch>
            <a:fillRect/>
          </a:stretch>
        </p:blipFill>
        <p:spPr>
          <a:xfrm>
            <a:off x="9388602" y="2286000"/>
            <a:ext cx="2190750" cy="2286000"/>
          </a:xfrm>
          <a:prstGeom prst="rect">
            <a:avLst/>
          </a:prstGeom>
        </p:spPr>
      </p:pic>
    </p:spTree>
    <p:extLst>
      <p:ext uri="{BB962C8B-B14F-4D97-AF65-F5344CB8AC3E}">
        <p14:creationId xmlns:p14="http://schemas.microsoft.com/office/powerpoint/2010/main" val="290453380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Shape 443"/>
        <p:cNvGrpSpPr/>
        <p:nvPr/>
      </p:nvGrpSpPr>
      <p:grpSpPr>
        <a:xfrm>
          <a:off x="0" y="0"/>
          <a:ext cx="0" cy="0"/>
          <a:chOff x="0" y="0"/>
          <a:chExt cx="0" cy="0"/>
        </a:xfrm>
      </p:grpSpPr>
      <p:sp>
        <p:nvSpPr>
          <p:cNvPr id="447" name="Google Shape;447;g24439f23277_0_44"/>
          <p:cNvSpPr txBox="1"/>
          <p:nvPr/>
        </p:nvSpPr>
        <p:spPr>
          <a:xfrm>
            <a:off x="2547102" y="2001548"/>
            <a:ext cx="7097796" cy="2854904"/>
          </a:xfrm>
          <a:prstGeom prst="rect">
            <a:avLst/>
          </a:prstGeom>
          <a:noFill/>
          <a:ln>
            <a:noFill/>
          </a:ln>
        </p:spPr>
        <p:txBody>
          <a:bodyPr spcFirstLastPara="1" wrap="square" lIns="91425" tIns="45700" rIns="91425" bIns="45700" anchor="b" anchorCtr="0">
            <a:noAutofit/>
          </a:bodyPr>
          <a:lstStyle/>
          <a:p>
            <a:pPr marL="0" marR="0" lvl="0" indent="0" algn="ctr" defTabSz="914400" rtl="0" eaLnBrk="1" fontAlgn="auto" latinLnBrk="0" hangingPunct="1">
              <a:lnSpc>
                <a:spcPct val="90000"/>
              </a:lnSpc>
              <a:spcBef>
                <a:spcPts val="0"/>
              </a:spcBef>
              <a:spcAft>
                <a:spcPts val="0"/>
              </a:spcAft>
              <a:buClr>
                <a:srgbClr val="FFFFFF"/>
              </a:buClr>
              <a:buSzPts val="6000"/>
              <a:buFont typeface="Calibri"/>
              <a:buNone/>
              <a:tabLst/>
              <a:defRPr/>
            </a:pPr>
            <a:r>
              <a:rPr kumimoji="0" lang="en-US" sz="5000" b="1" i="1" u="none" strike="noStrike" kern="0" cap="none" spc="0" normalizeH="0" baseline="0" noProof="0" dirty="0">
                <a:ln>
                  <a:noFill/>
                </a:ln>
                <a:solidFill>
                  <a:srgbClr val="FFFF00"/>
                </a:solidFill>
                <a:effectLst/>
                <a:uLnTx/>
                <a:uFillTx/>
                <a:latin typeface="Aptos Display" panose="020B0004020202020204" pitchFamily="34" charset="0"/>
                <a:cs typeface="Arial"/>
                <a:sym typeface="Arial"/>
              </a:rPr>
              <a:t>Jeremy Gatens</a:t>
            </a:r>
            <a:endParaRPr kumimoji="0" sz="5000" b="1" i="1" u="none" strike="noStrike" kern="0" cap="none" spc="0" normalizeH="0" baseline="0" noProof="0" dirty="0">
              <a:ln>
                <a:noFill/>
              </a:ln>
              <a:solidFill>
                <a:srgbClr val="FFFF00"/>
              </a:solidFill>
              <a:effectLst/>
              <a:uLnTx/>
              <a:uFillTx/>
              <a:latin typeface="Aptos Display" panose="020B0004020202020204" pitchFamily="34" charset="0"/>
              <a:cs typeface="Arial"/>
              <a:sym typeface="Arial"/>
            </a:endParaRPr>
          </a:p>
          <a:p>
            <a:pPr marL="0" marR="0" lvl="0" indent="0" algn="ctr" defTabSz="914400" rtl="0" eaLnBrk="1" fontAlgn="auto" latinLnBrk="0" hangingPunct="1">
              <a:lnSpc>
                <a:spcPct val="90000"/>
              </a:lnSpc>
              <a:spcBef>
                <a:spcPts val="0"/>
              </a:spcBef>
              <a:spcAft>
                <a:spcPts val="0"/>
              </a:spcAft>
              <a:buClr>
                <a:srgbClr val="FFFFFF"/>
              </a:buClr>
              <a:buSzPts val="6000"/>
              <a:buFont typeface="Calibri"/>
              <a:buNone/>
              <a:tabLst/>
              <a:defRPr/>
            </a:pPr>
            <a:endParaRPr kumimoji="0" sz="4000" b="0" i="0" u="none" strike="noStrike" kern="0" cap="none" spc="0" normalizeH="0" baseline="0" noProof="0" dirty="0">
              <a:ln>
                <a:noFill/>
              </a:ln>
              <a:solidFill>
                <a:srgbClr val="000000"/>
              </a:solidFill>
              <a:effectLst/>
              <a:uLnTx/>
              <a:uFillTx/>
              <a:latin typeface="Aptos Display" panose="020B0004020202020204" pitchFamily="34" charset="0"/>
              <a:cs typeface="Arial"/>
              <a:sym typeface="Arial"/>
            </a:endParaRPr>
          </a:p>
          <a:p>
            <a:pPr marL="0" marR="0" lvl="0" indent="0" algn="ctr" defTabSz="914400" rtl="0" eaLnBrk="1" fontAlgn="auto" latinLnBrk="0" hangingPunct="1">
              <a:lnSpc>
                <a:spcPct val="90000"/>
              </a:lnSpc>
              <a:spcBef>
                <a:spcPts val="0"/>
              </a:spcBef>
              <a:spcAft>
                <a:spcPts val="0"/>
              </a:spcAft>
              <a:buClr>
                <a:srgbClr val="FFFFFF"/>
              </a:buClr>
              <a:buSzPts val="6000"/>
              <a:buFont typeface="Calibri"/>
              <a:buNone/>
              <a:tabLst/>
              <a:defRPr/>
            </a:pPr>
            <a:r>
              <a:rPr lang="en-US" sz="4000" b="1" kern="0" dirty="0">
                <a:solidFill>
                  <a:srgbClr val="FFFFFF"/>
                </a:solidFill>
                <a:uFill>
                  <a:noFill/>
                </a:uFill>
                <a:latin typeface="Aptos Display" panose="020B0004020202020204" pitchFamily="34" charset="0"/>
                <a:ea typeface="Calibri"/>
                <a:cs typeface="Calibri"/>
                <a:sym typeface="Calibri"/>
              </a:rPr>
              <a:t>JeremyGatens@gmail.com</a:t>
            </a:r>
            <a:endParaRPr kumimoji="0" sz="4000" b="1" i="0" u="none" strike="noStrike" kern="0" cap="none" spc="0" normalizeH="0" baseline="0" noProof="0" dirty="0">
              <a:ln>
                <a:noFill/>
              </a:ln>
              <a:solidFill>
                <a:srgbClr val="FFFFFF"/>
              </a:solidFill>
              <a:effectLst/>
              <a:uLnTx/>
              <a:uFillTx/>
              <a:latin typeface="Aptos Display" panose="020B0004020202020204" pitchFamily="34" charset="0"/>
              <a:ea typeface="Calibri"/>
              <a:cs typeface="Calibri"/>
              <a:sym typeface="Calibri"/>
            </a:endParaRPr>
          </a:p>
          <a:p>
            <a:pPr marL="0" marR="0" lvl="0" indent="0" algn="ctr" defTabSz="914400" rtl="0" eaLnBrk="1" fontAlgn="auto" latinLnBrk="0" hangingPunct="1">
              <a:lnSpc>
                <a:spcPct val="90000"/>
              </a:lnSpc>
              <a:spcBef>
                <a:spcPts val="0"/>
              </a:spcBef>
              <a:spcAft>
                <a:spcPts val="0"/>
              </a:spcAft>
              <a:buClr>
                <a:srgbClr val="FFFFFF"/>
              </a:buClr>
              <a:buSzPts val="6000"/>
              <a:buFont typeface="Calibri"/>
              <a:buNone/>
              <a:tabLst/>
              <a:defRPr/>
            </a:pPr>
            <a:r>
              <a:rPr lang="en-US" sz="4000" b="1" kern="0" dirty="0">
                <a:solidFill>
                  <a:srgbClr val="FFFFFF"/>
                </a:solidFill>
                <a:latin typeface="Aptos Display" panose="020B0004020202020204" pitchFamily="34" charset="0"/>
                <a:ea typeface="Calibri"/>
                <a:cs typeface="Calibri"/>
                <a:sym typeface="Calibri"/>
              </a:rPr>
              <a:t>484-451-8676</a:t>
            </a:r>
            <a:endParaRPr kumimoji="0" sz="4000" b="1" i="0" u="none" strike="noStrike" kern="0" cap="none" spc="0" normalizeH="0" baseline="0" noProof="0" dirty="0">
              <a:ln>
                <a:noFill/>
              </a:ln>
              <a:solidFill>
                <a:srgbClr val="FFFFFF"/>
              </a:solidFill>
              <a:effectLst/>
              <a:uLnTx/>
              <a:uFillTx/>
              <a:latin typeface="Aptos Display" panose="020B0004020202020204" pitchFamily="34" charset="0"/>
              <a:ea typeface="Calibri"/>
              <a:cs typeface="Calibri"/>
              <a:sym typeface="Calibri"/>
            </a:endParaRPr>
          </a:p>
          <a:p>
            <a:pPr marL="0" marR="0" lvl="0" indent="0" algn="ctr" defTabSz="914400" rtl="0" eaLnBrk="1" fontAlgn="auto" latinLnBrk="0" hangingPunct="1">
              <a:lnSpc>
                <a:spcPct val="90000"/>
              </a:lnSpc>
              <a:spcBef>
                <a:spcPts val="0"/>
              </a:spcBef>
              <a:spcAft>
                <a:spcPts val="0"/>
              </a:spcAft>
              <a:buClr>
                <a:srgbClr val="FFFFFF"/>
              </a:buClr>
              <a:buSzPts val="6000"/>
              <a:buFont typeface="Calibri"/>
              <a:buNone/>
              <a:tabLst/>
              <a:defRPr/>
            </a:pPr>
            <a:r>
              <a:rPr lang="en-US" sz="4000" b="1" kern="0" dirty="0">
                <a:solidFill>
                  <a:srgbClr val="FFFAF4"/>
                </a:solidFill>
                <a:latin typeface="Aptos Display" panose="020B0004020202020204" pitchFamily="34" charset="0"/>
                <a:ea typeface="Calibri"/>
                <a:cs typeface="Calibri"/>
                <a:sym typeface="Calibri"/>
              </a:rPr>
              <a:t>linkedin.com/in/jeremy-gatens/</a:t>
            </a:r>
            <a:endParaRPr kumimoji="0" sz="4000" b="1" strike="noStrike" kern="0" cap="none" spc="0" normalizeH="0" baseline="0" noProof="0" dirty="0">
              <a:ln>
                <a:noFill/>
              </a:ln>
              <a:solidFill>
                <a:srgbClr val="FFFAF4"/>
              </a:solidFill>
              <a:effectLst/>
              <a:uLnTx/>
              <a:uFillTx/>
              <a:latin typeface="Aptos Display" panose="020B0004020202020204" pitchFamily="34" charset="0"/>
              <a:ea typeface="Calibri"/>
              <a:cs typeface="Calibri"/>
              <a:sym typeface="Calibri"/>
            </a:endParaRPr>
          </a:p>
        </p:txBody>
      </p:sp>
      <p:pic>
        <p:nvPicPr>
          <p:cNvPr id="448" name="Google Shape;448;g24439f23277_0_44"/>
          <p:cNvPicPr preferRelativeResize="0"/>
          <p:nvPr/>
        </p:nvPicPr>
        <p:blipFill>
          <a:blip r:embed="rId3">
            <a:alphaModFix/>
          </a:blip>
          <a:stretch>
            <a:fillRect/>
          </a:stretch>
        </p:blipFill>
        <p:spPr>
          <a:xfrm>
            <a:off x="345989" y="2443745"/>
            <a:ext cx="2061823" cy="2743199"/>
          </a:xfrm>
          <a:prstGeom prst="rect">
            <a:avLst/>
          </a:prstGeom>
          <a:noFill/>
          <a:ln>
            <a:noFill/>
          </a:ln>
        </p:spPr>
      </p:pic>
      <p:pic>
        <p:nvPicPr>
          <p:cNvPr id="449" name="Google Shape;449;g24439f23277_0_44"/>
          <p:cNvPicPr preferRelativeResize="0"/>
          <p:nvPr/>
        </p:nvPicPr>
        <p:blipFill>
          <a:blip r:embed="rId4">
            <a:alphaModFix/>
          </a:blip>
          <a:stretch>
            <a:fillRect/>
          </a:stretch>
        </p:blipFill>
        <p:spPr>
          <a:xfrm>
            <a:off x="9784188" y="2551466"/>
            <a:ext cx="2061823" cy="2743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Shape 443">
          <a:extLst>
            <a:ext uri="{FF2B5EF4-FFF2-40B4-BE49-F238E27FC236}">
              <a16:creationId xmlns:a16="http://schemas.microsoft.com/office/drawing/2014/main" id="{6723F06C-3BF5-FC21-D953-EEE7AD93F004}"/>
            </a:ext>
          </a:extLst>
        </p:cNvPr>
        <p:cNvGrpSpPr/>
        <p:nvPr/>
      </p:nvGrpSpPr>
      <p:grpSpPr>
        <a:xfrm>
          <a:off x="0" y="0"/>
          <a:ext cx="0" cy="0"/>
          <a:chOff x="0" y="0"/>
          <a:chExt cx="0" cy="0"/>
        </a:xfrm>
      </p:grpSpPr>
      <p:pic>
        <p:nvPicPr>
          <p:cNvPr id="14" name="Picture 13" descr="A red circle with white text&#10;&#10;AI-generated content may be incorrect.">
            <a:extLst>
              <a:ext uri="{FF2B5EF4-FFF2-40B4-BE49-F238E27FC236}">
                <a16:creationId xmlns:a16="http://schemas.microsoft.com/office/drawing/2014/main" id="{D38793EC-8294-0414-D742-26039E785B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0" y="1143000"/>
            <a:ext cx="4572000" cy="4572000"/>
          </a:xfrm>
          <a:prstGeom prst="rect">
            <a:avLst/>
          </a:prstGeom>
        </p:spPr>
      </p:pic>
    </p:spTree>
    <p:extLst>
      <p:ext uri="{BB962C8B-B14F-4D97-AF65-F5344CB8AC3E}">
        <p14:creationId xmlns:p14="http://schemas.microsoft.com/office/powerpoint/2010/main" val="17060643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611</TotalTime>
  <Words>713</Words>
  <Application>Microsoft Office PowerPoint</Application>
  <PresentationFormat>Widescreen</PresentationFormat>
  <Paragraphs>39</Paragraphs>
  <Slides>7</Slides>
  <Notes>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Aptos</vt:lpstr>
      <vt:lpstr>Aptos Display</vt:lpstr>
      <vt:lpstr>Arial</vt:lpstr>
      <vt:lpstr>Calibri</vt:lpstr>
      <vt:lpstr>office theme</vt:lpstr>
      <vt:lpstr>1_Office Theme</vt:lpstr>
      <vt:lpstr>Lovable.dev:  Idea to Prototype, Faster</vt:lpstr>
      <vt:lpstr>ABCs of Modern Development</vt:lpstr>
      <vt:lpstr>Prompt-Driven Development</vt:lpstr>
      <vt:lpstr>Navigating the Challenges</vt:lpstr>
      <vt:lpstr>Links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Gatens, Jeremy</dc:creator>
  <cp:lastModifiedBy>Gatens, Jeremy</cp:lastModifiedBy>
  <cp:revision>945</cp:revision>
  <dcterms:created xsi:type="dcterms:W3CDTF">2025-04-07T22:43:08Z</dcterms:created>
  <dcterms:modified xsi:type="dcterms:W3CDTF">2025-05-07T00:08:03Z</dcterms:modified>
</cp:coreProperties>
</file>

<file path=docProps/thumbnail.jpeg>
</file>